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EFF"/>
    <a:srgbClr val="D5EEFA"/>
    <a:srgbClr val="F1CDDB"/>
    <a:srgbClr val="C5E8DE"/>
    <a:srgbClr val="23B200"/>
    <a:srgbClr val="FFFAFC"/>
    <a:srgbClr val="FAFFFE"/>
    <a:srgbClr val="29CD00"/>
    <a:srgbClr val="66FF3F"/>
    <a:srgbClr val="F3E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4" autoAdjust="0"/>
    <p:restoredTop sz="94684"/>
  </p:normalViewPr>
  <p:slideViewPr>
    <p:cSldViewPr snapToGrid="0">
      <p:cViewPr>
        <p:scale>
          <a:sx n="123" d="100"/>
          <a:sy n="123" d="100"/>
        </p:scale>
        <p:origin x="1648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DC8D2-E98E-4A2E-881A-E72301017346}" type="datetimeFigureOut">
              <a:rPr kumimoji="1" lang="ja-JP" altLang="en-US" smtClean="0"/>
              <a:t>2025/4/6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958F0-377C-4D5B-A706-4041DBADA3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146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>
            <a:extLst>
              <a:ext uri="{FF2B5EF4-FFF2-40B4-BE49-F238E27FC236}">
                <a16:creationId xmlns:a16="http://schemas.microsoft.com/office/drawing/2014/main" id="{B82A13BF-384C-4BBC-5D1D-51E3057960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7584" y="1727644"/>
            <a:ext cx="7682837" cy="73764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 i="0">
                <a:solidFill>
                  <a:srgbClr val="1C1C82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b="0" dirty="0"/>
              <a:t>Title</a:t>
            </a:r>
            <a:endParaRPr kumimoji="1" lang="ja-JP" altLang="en-US" dirty="0"/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6C3D5638-172A-D2FC-4621-2991EF797B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7585" y="968551"/>
            <a:ext cx="7682836" cy="45628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 dirty="0"/>
              <a:t>Subtitle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9A318DF-52EF-13D7-B413-8C0E582F0B70}"/>
              </a:ext>
            </a:extLst>
          </p:cNvPr>
          <p:cNvCxnSpPr/>
          <p:nvPr userDrawn="1"/>
        </p:nvCxnSpPr>
        <p:spPr>
          <a:xfrm>
            <a:off x="391886" y="3429000"/>
            <a:ext cx="8360228" cy="0"/>
          </a:xfrm>
          <a:prstGeom prst="line">
            <a:avLst/>
          </a:prstGeom>
          <a:ln>
            <a:solidFill>
              <a:srgbClr val="1C1C8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テキスト プレースホルダー 22">
            <a:extLst>
              <a:ext uri="{FF2B5EF4-FFF2-40B4-BE49-F238E27FC236}">
                <a16:creationId xmlns:a16="http://schemas.microsoft.com/office/drawing/2014/main" id="{35EF0145-3D0A-D075-B5EB-EDA9E4311E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592" y="3643522"/>
            <a:ext cx="5981923" cy="4688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1</a:t>
            </a:r>
            <a:endParaRPr kumimoji="1" lang="ja-JP" altLang="en-US" dirty="0"/>
          </a:p>
        </p:txBody>
      </p:sp>
      <p:sp>
        <p:nvSpPr>
          <p:cNvPr id="11" name="テキスト プレースホルダー 22">
            <a:extLst>
              <a:ext uri="{FF2B5EF4-FFF2-40B4-BE49-F238E27FC236}">
                <a16:creationId xmlns:a16="http://schemas.microsoft.com/office/drawing/2014/main" id="{6D0D1591-FB86-043A-B39A-875B18ACE5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585" y="4159458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2</a:t>
            </a:r>
            <a:endParaRPr kumimoji="1" lang="ja-JP" altLang="en-US" dirty="0"/>
          </a:p>
        </p:txBody>
      </p:sp>
      <p:sp>
        <p:nvSpPr>
          <p:cNvPr id="12" name="テキスト プレースホルダー 22">
            <a:extLst>
              <a:ext uri="{FF2B5EF4-FFF2-40B4-BE49-F238E27FC236}">
                <a16:creationId xmlns:a16="http://schemas.microsoft.com/office/drawing/2014/main" id="{F77E8060-C8F2-EDE9-BE84-A14AB8300C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7589" y="4674086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3</a:t>
            </a:r>
            <a:endParaRPr kumimoji="1" lang="ja-JP" altLang="en-US" dirty="0"/>
          </a:p>
        </p:txBody>
      </p:sp>
      <p:sp>
        <p:nvSpPr>
          <p:cNvPr id="13" name="テキスト プレースホルダー 22">
            <a:extLst>
              <a:ext uri="{FF2B5EF4-FFF2-40B4-BE49-F238E27FC236}">
                <a16:creationId xmlns:a16="http://schemas.microsoft.com/office/drawing/2014/main" id="{425E097A-35CB-9054-47B5-E1C61AFDFB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588" y="5188066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Affiliation</a:t>
            </a:r>
            <a:endParaRPr kumimoji="1" lang="ja-JP" altLang="en-US" dirty="0"/>
          </a:p>
        </p:txBody>
      </p:sp>
      <p:sp>
        <p:nvSpPr>
          <p:cNvPr id="14" name="テキスト プレースホルダー 22">
            <a:extLst>
              <a:ext uri="{FF2B5EF4-FFF2-40B4-BE49-F238E27FC236}">
                <a16:creationId xmlns:a16="http://schemas.microsoft.com/office/drawing/2014/main" id="{4DE87A14-CE8D-848A-FC2D-B0D11972AD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7587" y="5703342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Date, Place</a:t>
            </a:r>
            <a:endParaRPr kumimoji="1" lang="ja-JP" altLang="en-US" dirty="0"/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F9D1CE1D-FEDF-1448-E8A0-304FC158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797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50CF50E4-6F23-F098-5825-52E7CCDCB3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667" y="435423"/>
            <a:ext cx="8746665" cy="6468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rgbClr val="1C1C82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" name="L 字 4">
            <a:extLst>
              <a:ext uri="{FF2B5EF4-FFF2-40B4-BE49-F238E27FC236}">
                <a16:creationId xmlns:a16="http://schemas.microsoft.com/office/drawing/2014/main" id="{EC76B892-37AE-2EFA-8E28-2CCEC71AA12A}"/>
              </a:ext>
            </a:extLst>
          </p:cNvPr>
          <p:cNvSpPr/>
          <p:nvPr userDrawn="1"/>
        </p:nvSpPr>
        <p:spPr>
          <a:xfrm>
            <a:off x="144048" y="475989"/>
            <a:ext cx="8877109" cy="646870"/>
          </a:xfrm>
          <a:prstGeom prst="corner">
            <a:avLst>
              <a:gd name="adj1" fmla="val 13461"/>
              <a:gd name="adj2" fmla="val 12862"/>
            </a:avLst>
          </a:prstGeom>
          <a:solidFill>
            <a:srgbClr val="1D8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elvetica" pitchFamily="2" charset="0"/>
            </a:endParaRPr>
          </a:p>
        </p:txBody>
      </p:sp>
      <p:sp>
        <p:nvSpPr>
          <p:cNvPr id="6" name="コンテンツ プレースホルダー 6">
            <a:extLst>
              <a:ext uri="{FF2B5EF4-FFF2-40B4-BE49-F238E27FC236}">
                <a16:creationId xmlns:a16="http://schemas.microsoft.com/office/drawing/2014/main" id="{A5D52124-B30B-5929-AA13-948AB7F7A3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6311" y="1296186"/>
            <a:ext cx="8611377" cy="5085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</a:lstStyle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Third level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Forth level</a:t>
            </a:r>
            <a:endParaRPr kumimoji="1" lang="ja-JP" altLang="en-US" dirty="0"/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11" name="スライド番号プレースホルダー 5">
            <a:extLst>
              <a:ext uri="{FF2B5EF4-FFF2-40B4-BE49-F238E27FC236}">
                <a16:creationId xmlns:a16="http://schemas.microsoft.com/office/drawing/2014/main" id="{17BCDB86-28BF-AB5D-D5F1-A285990C9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135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EF9F5DD-2628-452E-AF3E-C38F7043B0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492240"/>
            <a:ext cx="9144000" cy="365760"/>
          </a:xfrm>
          <a:prstGeom prst="rect">
            <a:avLst/>
          </a:prstGeom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C263ED5E-6055-CD27-5728-03CCDDAD3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510D80B-B55D-A2D8-AF98-D5F160BBAC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4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otaTakumi/MU2025/blob/main/src/enumerate_polyhedral_graph.py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5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oeis.org/A000944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1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1.png"/><Relationship Id="rId7" Type="http://schemas.openxmlformats.org/officeDocument/2006/relationships/image" Target="../media/image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D472F50-F9C3-5B6D-5C9A-B7AA38723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C06FD213-C736-7A41-D554-8E7490ED9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584" y="1727644"/>
            <a:ext cx="7682837" cy="737647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Meeting on </a:t>
            </a:r>
            <a:r>
              <a:rPr lang="en-US" altLang="ja-JP" dirty="0"/>
              <a:t>April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8</a:t>
            </a:r>
            <a:endParaRPr kumimoji="1" lang="ja-JP" altLang="en-US"/>
          </a:p>
        </p:txBody>
      </p:sp>
      <p:sp>
        <p:nvSpPr>
          <p:cNvPr id="11" name="テキスト プレースホルダー 3">
            <a:extLst>
              <a:ext uri="{FF2B5EF4-FFF2-40B4-BE49-F238E27FC236}">
                <a16:creationId xmlns:a16="http://schemas.microsoft.com/office/drawing/2014/main" id="{B112ECE5-73EB-D5AF-59A5-B360E13922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7592" y="3983489"/>
            <a:ext cx="5981923" cy="565063"/>
          </a:xfrm>
        </p:spPr>
        <p:txBody>
          <a:bodyPr/>
          <a:lstStyle/>
          <a:p>
            <a:r>
              <a:rPr kumimoji="1" lang="en-US" altLang="ja-JP" sz="3200" dirty="0">
                <a:latin typeface="Arial" panose="020B0604020202020204" pitchFamily="34" charset="0"/>
                <a:cs typeface="Arial" panose="020B0604020202020204" pitchFamily="34" charset="0"/>
              </a:rPr>
              <a:t>Takumi Shiota</a:t>
            </a:r>
            <a:endParaRPr kumimoji="1" lang="ja-JP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プレースホルダー 6">
            <a:extLst>
              <a:ext uri="{FF2B5EF4-FFF2-40B4-BE49-F238E27FC236}">
                <a16:creationId xmlns:a16="http://schemas.microsoft.com/office/drawing/2014/main" id="{89A8835C-94A0-A2E1-0730-6795988E13C3}"/>
              </a:ext>
            </a:extLst>
          </p:cNvPr>
          <p:cNvSpPr txBox="1">
            <a:spLocks/>
          </p:cNvSpPr>
          <p:nvPr/>
        </p:nvSpPr>
        <p:spPr>
          <a:xfrm>
            <a:off x="697587" y="4801205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April 8, 2025</a:t>
            </a:r>
            <a:endParaRPr lang="ja-JP" altLang="en-US"/>
          </a:p>
        </p:txBody>
      </p:sp>
      <p:sp>
        <p:nvSpPr>
          <p:cNvPr id="13" name="テキスト プレースホルダー 7">
            <a:extLst>
              <a:ext uri="{FF2B5EF4-FFF2-40B4-BE49-F238E27FC236}">
                <a16:creationId xmlns:a16="http://schemas.microsoft.com/office/drawing/2014/main" id="{28B5C75A-FB62-5A1F-F154-566D057C1668}"/>
              </a:ext>
            </a:extLst>
          </p:cNvPr>
          <p:cNvSpPr txBox="1">
            <a:spLocks/>
          </p:cNvSpPr>
          <p:nvPr/>
        </p:nvSpPr>
        <p:spPr>
          <a:xfrm>
            <a:off x="697584" y="5393461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@Maastricht univ.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580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E8713E-85DB-B848-11E2-C5337B38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Overview of the program flow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AD8F7F7-46BE-815D-E185-74618A2E2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348442E-A57A-5EC1-309D-83EC5D791B47}"/>
              </a:ext>
            </a:extLst>
          </p:cNvPr>
          <p:cNvSpPr/>
          <p:nvPr/>
        </p:nvSpPr>
        <p:spPr>
          <a:xfrm>
            <a:off x="167227" y="1651981"/>
            <a:ext cx="8866970" cy="3031531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72000" rIns="180000" bIns="216000" rtlCol="0" anchor="t"/>
          <a:lstStyle/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Create the base graph (complete graph)</a:t>
            </a: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Enumerate polyhedral graph (</a:t>
            </a:r>
            <a:r>
              <a:rPr kumimoji="1" lang="en-US" altLang="ja-JP" sz="2400" spc="-3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graphillon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Remove isomorphic graphs (</a:t>
            </a:r>
            <a:r>
              <a:rPr kumimoji="1" lang="en-US" altLang="ja-JP" sz="2400" spc="-3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NetworkX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Remove non-planar graphs (</a:t>
            </a:r>
            <a:r>
              <a:rPr kumimoji="1" lang="en-US" altLang="ja-JP" sz="2400" spc="-3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NetworkX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Remove graphs that are not 3-connected (</a:t>
            </a:r>
            <a:r>
              <a:rPr kumimoji="1" lang="en-US" altLang="ja-JP" sz="2400" spc="-3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NetworkX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Draw and save the graphs (</a:t>
            </a:r>
            <a:r>
              <a:rPr kumimoji="1" lang="en-US" altLang="ja-JP" sz="2400" spc="-3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NetworkX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DF7BE9-87F8-DF05-819D-139652D3E9AD}"/>
              </a:ext>
            </a:extLst>
          </p:cNvPr>
          <p:cNvSpPr txBox="1"/>
          <p:nvPr/>
        </p:nvSpPr>
        <p:spPr>
          <a:xfrm>
            <a:off x="167227" y="1192624"/>
            <a:ext cx="8866970" cy="46166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Program flow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10B1BFD-6E5E-C4A2-412C-60D5EA60F526}"/>
              </a:ext>
            </a:extLst>
          </p:cNvPr>
          <p:cNvSpPr/>
          <p:nvPr/>
        </p:nvSpPr>
        <p:spPr>
          <a:xfrm>
            <a:off x="161784" y="5520029"/>
            <a:ext cx="8866970" cy="913701"/>
          </a:xfrm>
          <a:prstGeom prst="rect">
            <a:avLst/>
          </a:prstGeom>
          <a:solidFill>
            <a:srgbClr val="FAFFFE"/>
          </a:solidFill>
          <a:ln w="28575">
            <a:solidFill>
              <a:srgbClr val="23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72000" rIns="180000" bIns="216000" rtlCol="0" anchor="t"/>
          <a:lstStyle/>
          <a:p>
            <a:pPr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spc="-3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Step 2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: Use the </a:t>
            </a:r>
            <a:r>
              <a:rPr kumimoji="1" lang="en-US" altLang="ja-JP" sz="2400" spc="-3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TdZdd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library (C++)</a:t>
            </a:r>
          </a:p>
          <a:p>
            <a:pPr>
              <a:lnSpc>
                <a:spcPct val="110000"/>
              </a:lnSpc>
              <a:buClr>
                <a:schemeClr val="accent5">
                  <a:lumMod val="50000"/>
                </a:schemeClr>
              </a:buClr>
            </a:pPr>
            <a:r>
              <a:rPr kumimoji="1" lang="en-US" altLang="ja-JP" sz="2400" spc="-3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Step 3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: Use </a:t>
            </a:r>
            <a:r>
              <a:rPr kumimoji="1" lang="en-US" altLang="ja-JP" sz="2400" spc="-3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nauty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(C++)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8FF00C9-0DA1-C5A8-9922-116D1EE28DA6}"/>
              </a:ext>
            </a:extLst>
          </p:cNvPr>
          <p:cNvSpPr txBox="1"/>
          <p:nvPr/>
        </p:nvSpPr>
        <p:spPr>
          <a:xfrm>
            <a:off x="161784" y="5060672"/>
            <a:ext cx="8866970" cy="461665"/>
          </a:xfrm>
          <a:prstGeom prst="rect">
            <a:avLst/>
          </a:prstGeom>
          <a:solidFill>
            <a:srgbClr val="C5E8DE"/>
          </a:solidFill>
          <a:ln w="28575">
            <a:solidFill>
              <a:srgbClr val="23B200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Ways to speed up the process…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0A346BA-AD1F-2720-F2D0-DE59A8C8B6C8}"/>
              </a:ext>
            </a:extLst>
          </p:cNvPr>
          <p:cNvSpPr txBox="1"/>
          <p:nvPr/>
        </p:nvSpPr>
        <p:spPr>
          <a:xfrm>
            <a:off x="161784" y="4671799"/>
            <a:ext cx="886697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7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https://github.com/ShiotaTakumi/MU2025/blob/main/src/enumerate_polyhedral_graph.py</a:t>
            </a:r>
            <a:endParaRPr lang="en-US" altLang="ja-JP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897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91A41B-0B7C-83A0-A72E-578DF62D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Simple categorization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C179239-6935-C84F-26BC-0665B983C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CBC176-766B-DDDE-560B-5B269691AB4F}"/>
              </a:ext>
            </a:extLst>
          </p:cNvPr>
          <p:cNvSpPr txBox="1"/>
          <p:nvPr/>
        </p:nvSpPr>
        <p:spPr>
          <a:xfrm>
            <a:off x="298967" y="1219985"/>
            <a:ext cx="1407169" cy="461665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i="0" dirty="0">
                <a:latin typeface="+mj-lt"/>
                <a:ea typeface="MS PGothic" panose="020B0600070205080204" pitchFamily="34" charset="-128"/>
                <a:cs typeface="Arial" panose="020B0604020202020204" pitchFamily="34" charset="0"/>
              </a:rPr>
              <a:t>Pyramid</a:t>
            </a:r>
            <a:endParaRPr lang="en-US" altLang="ja-JP" sz="2400" dirty="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7" name="図 6" descr="グラフ, 折れ線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DBB2461-AC40-0D9F-FDEC-A5874CE3E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1" y="1778210"/>
            <a:ext cx="1980000" cy="1980000"/>
          </a:xfrm>
          <a:prstGeom prst="rect">
            <a:avLst/>
          </a:prstGeom>
        </p:spPr>
      </p:pic>
      <p:pic>
        <p:nvPicPr>
          <p:cNvPr id="8" name="図 7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76C4E9C-0CB3-F8CE-4133-57948C9BC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411" y="1778210"/>
            <a:ext cx="1980000" cy="1980000"/>
          </a:xfrm>
          <a:prstGeom prst="rect">
            <a:avLst/>
          </a:prstGeom>
        </p:spPr>
      </p:pic>
      <p:pic>
        <p:nvPicPr>
          <p:cNvPr id="9" name="図 8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0B21A80-D5AB-3E90-21C9-A3A206690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11" y="1778210"/>
            <a:ext cx="1980000" cy="198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6FAEF61-EF88-DC67-D811-286E71A4A8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11" y="1778210"/>
            <a:ext cx="1980000" cy="1980000"/>
          </a:xfrm>
          <a:prstGeom prst="rect">
            <a:avLst/>
          </a:prstGeom>
        </p:spPr>
      </p:pic>
      <p:pic>
        <p:nvPicPr>
          <p:cNvPr id="12" name="図 11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713F80C-EDA8-5D5B-6BD4-0935F20CE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1" y="4342617"/>
            <a:ext cx="1980000" cy="19800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31588FC-121B-647A-024D-8D9FA446A08D}"/>
              </a:ext>
            </a:extLst>
          </p:cNvPr>
          <p:cNvSpPr txBox="1"/>
          <p:nvPr/>
        </p:nvSpPr>
        <p:spPr>
          <a:xfrm>
            <a:off x="298968" y="3880952"/>
            <a:ext cx="1061482" cy="461665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i="0" dirty="0">
                <a:latin typeface="+mj-lt"/>
                <a:ea typeface="MS PGothic" panose="020B0600070205080204" pitchFamily="34" charset="-128"/>
                <a:cs typeface="Arial" panose="020B0604020202020204" pitchFamily="34" charset="0"/>
              </a:rPr>
              <a:t>Prism</a:t>
            </a:r>
            <a:endParaRPr lang="en-US" altLang="ja-JP" sz="2400" dirty="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5" name="図 14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A6BD3D6-52FF-4229-19FE-08B0343D41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11" y="4342617"/>
            <a:ext cx="1980000" cy="19800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4120747-F200-49E1-AEBE-7BE69D437B5D}"/>
              </a:ext>
            </a:extLst>
          </p:cNvPr>
          <p:cNvSpPr txBox="1"/>
          <p:nvPr/>
        </p:nvSpPr>
        <p:spPr>
          <a:xfrm>
            <a:off x="4252411" y="3881280"/>
            <a:ext cx="1555851" cy="461665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i="0" dirty="0">
                <a:latin typeface="+mj-lt"/>
                <a:ea typeface="MS PGothic" panose="020B0600070205080204" pitchFamily="34" charset="-128"/>
                <a:cs typeface="Arial" panose="020B0604020202020204" pitchFamily="34" charset="0"/>
              </a:rPr>
              <a:t>Antiprism</a:t>
            </a:r>
            <a:endParaRPr lang="en-US" altLang="ja-JP" sz="2400" dirty="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470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D751D3-7E24-451A-5211-AC958BB43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Simple categorization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F16FBC-91D5-D46C-7BC0-FAB7E595B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5B93E9-6342-AEEB-D7BB-8427CCF6EC44}"/>
              </a:ext>
            </a:extLst>
          </p:cNvPr>
          <p:cNvSpPr txBox="1"/>
          <p:nvPr/>
        </p:nvSpPr>
        <p:spPr>
          <a:xfrm>
            <a:off x="298967" y="1219985"/>
            <a:ext cx="3570506" cy="461665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What should I call them?</a:t>
            </a:r>
          </a:p>
        </p:txBody>
      </p:sp>
      <p:pic>
        <p:nvPicPr>
          <p:cNvPr id="6" name="図 5" descr="グラフ, 折れ線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A62EDD7-641C-5EB2-4476-7EC9A4B29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1" y="1778210"/>
            <a:ext cx="1980000" cy="1980000"/>
          </a:xfrm>
          <a:prstGeom prst="rect">
            <a:avLst/>
          </a:prstGeom>
        </p:spPr>
      </p:pic>
      <p:pic>
        <p:nvPicPr>
          <p:cNvPr id="11" name="図 10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B4CD563-FDE2-457D-67F9-04A5A7CE7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411" y="1778210"/>
            <a:ext cx="1980000" cy="1980000"/>
          </a:xfrm>
          <a:prstGeom prst="rect">
            <a:avLst/>
          </a:prstGeom>
        </p:spPr>
      </p:pic>
      <p:pic>
        <p:nvPicPr>
          <p:cNvPr id="13" name="図 12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EB4021F-FE0B-BD7B-5069-07D567018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11" y="1778210"/>
            <a:ext cx="1980000" cy="1980000"/>
          </a:xfrm>
          <a:prstGeom prst="rect">
            <a:avLst/>
          </a:prstGeom>
        </p:spPr>
      </p:pic>
      <p:pic>
        <p:nvPicPr>
          <p:cNvPr id="15" name="図 14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C336C71-6BC5-E5FF-3F40-0AAE6AAF5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11" y="1778210"/>
            <a:ext cx="1980000" cy="1980000"/>
          </a:xfrm>
          <a:prstGeom prst="rect">
            <a:avLst/>
          </a:prstGeom>
        </p:spPr>
      </p:pic>
      <p:pic>
        <p:nvPicPr>
          <p:cNvPr id="16" name="図 15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ACCBDE1-5A02-09D7-A940-B0D8BD21AE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11" y="4412995"/>
            <a:ext cx="1980000" cy="1980000"/>
          </a:xfrm>
          <a:prstGeom prst="rect">
            <a:avLst/>
          </a:prstGeom>
        </p:spPr>
      </p:pic>
      <p:pic>
        <p:nvPicPr>
          <p:cNvPr id="17" name="図 16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C3B25DA-0D4E-E963-1041-2396837397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1" y="4412995"/>
            <a:ext cx="1980000" cy="19800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AE3562C-EBE0-C320-C0D9-00EFB3233378}"/>
              </a:ext>
            </a:extLst>
          </p:cNvPr>
          <p:cNvSpPr txBox="1"/>
          <p:nvPr/>
        </p:nvSpPr>
        <p:spPr>
          <a:xfrm>
            <a:off x="298967" y="3854770"/>
            <a:ext cx="4405729" cy="461665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i="0" dirty="0">
                <a:latin typeface="+mj-lt"/>
                <a:ea typeface="MS PGothic" panose="020B0600070205080204" pitchFamily="34" charset="-128"/>
                <a:cs typeface="Arial" panose="020B0604020202020204" pitchFamily="34" charset="0"/>
              </a:rPr>
              <a:t>Add one vertex to an antiprism</a:t>
            </a:r>
            <a:endParaRPr lang="en-US" altLang="ja-JP" sz="2400" dirty="0"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右矢印 18">
            <a:extLst>
              <a:ext uri="{FF2B5EF4-FFF2-40B4-BE49-F238E27FC236}">
                <a16:creationId xmlns:a16="http://schemas.microsoft.com/office/drawing/2014/main" id="{532D0251-7C8B-A7A2-A96E-74ADB0D59884}"/>
              </a:ext>
            </a:extLst>
          </p:cNvPr>
          <p:cNvSpPr/>
          <p:nvPr/>
        </p:nvSpPr>
        <p:spPr>
          <a:xfrm>
            <a:off x="2559254" y="5202273"/>
            <a:ext cx="416313" cy="40144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乗算記号 19">
            <a:extLst>
              <a:ext uri="{FF2B5EF4-FFF2-40B4-BE49-F238E27FC236}">
                <a16:creationId xmlns:a16="http://schemas.microsoft.com/office/drawing/2014/main" id="{1F7AE281-6EC4-FA26-8E51-52DD2686DC74}"/>
              </a:ext>
            </a:extLst>
          </p:cNvPr>
          <p:cNvSpPr/>
          <p:nvPr/>
        </p:nvSpPr>
        <p:spPr>
          <a:xfrm>
            <a:off x="1000200" y="5957048"/>
            <a:ext cx="173506" cy="173506"/>
          </a:xfrm>
          <a:prstGeom prst="mathMultiply">
            <a:avLst>
              <a:gd name="adj1" fmla="val 2504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00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D48254-3E82-00AA-7930-7DE9A49CF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Progress report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コンテンツ プレースホルダー 16">
                <a:extLst>
                  <a:ext uri="{FF2B5EF4-FFF2-40B4-BE49-F238E27FC236}">
                    <a16:creationId xmlns:a16="http://schemas.microsoft.com/office/drawing/2014/main" id="{32604C3F-2077-A7D2-9534-754AE01F5337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868816213"/>
                  </p:ext>
                </p:extLst>
              </p:nvPr>
            </p:nvGraphicFramePr>
            <p:xfrm>
              <a:off x="229113" y="2737339"/>
              <a:ext cx="2033442" cy="223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7747">
                      <a:extLst>
                        <a:ext uri="{9D8B030D-6E8A-4147-A177-3AD203B41FA5}">
                          <a16:colId xmlns:a16="http://schemas.microsoft.com/office/drawing/2014/main" val="215306376"/>
                        </a:ext>
                      </a:extLst>
                    </a:gridCol>
                    <a:gridCol w="1515695">
                      <a:extLst>
                        <a:ext uri="{9D8B030D-6E8A-4147-A177-3AD203B41FA5}">
                          <a16:colId xmlns:a16="http://schemas.microsoft.com/office/drawing/2014/main" val="879464118"/>
                        </a:ext>
                      </a:extLst>
                    </a:gridCol>
                  </a:tblGrid>
                  <a:tr h="4464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kumimoji="1" lang="ja-JP" altLang="en-US" sz="2400" b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20" marR="1080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# graph</a:t>
                          </a:r>
                          <a:endParaRPr kumimoji="1" lang="ja-JP" altLang="en-US" sz="2400" b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5720" marR="4680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9987910"/>
                      </a:ext>
                    </a:extLst>
                  </a:tr>
                  <a:tr h="4464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kumimoji="1" lang="ja-JP" altLang="en-US" sz="2400" b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20" marR="1080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kumimoji="1" lang="en-US" altLang="ja-JP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kumimoji="1" lang="ja-JP" altLang="en-US" sz="2400" b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5720" marR="4680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895223"/>
                      </a:ext>
                    </a:extLst>
                  </a:tr>
                  <a:tr h="4464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kumimoji="1" lang="ja-JP" altLang="en-US" sz="2400" b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20" marR="1080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kumimoji="1" lang="en-US" altLang="ja-JP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kumimoji="1" lang="ja-JP" altLang="en-US" sz="2400" b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5720" marR="4680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2790633"/>
                      </a:ext>
                    </a:extLst>
                  </a:tr>
                  <a:tr h="4464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kumimoji="1" lang="ja-JP" altLang="en-US" sz="2400" b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20" marR="1080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7</m:t>
                              </m:r>
                            </m:oMath>
                          </a14:m>
                          <a:r>
                            <a:rPr kumimoji="1" lang="en-US" altLang="ja-JP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kumimoji="1" lang="ja-JP" altLang="en-US" sz="2400" b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5720" marR="4680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877952"/>
                      </a:ext>
                    </a:extLst>
                  </a:tr>
                  <a:tr h="4464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kumimoji="1" lang="ja-JP" altLang="en-US" sz="2400" b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20" marR="1080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34</m:t>
                              </m:r>
                            </m:oMath>
                          </a14:m>
                          <a:r>
                            <a:rPr kumimoji="1" lang="en-US" altLang="ja-JP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kumimoji="1" lang="ja-JP" altLang="en-US" sz="2400" b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5720" marR="4680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036854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コンテンツ プレースホルダー 16">
                <a:extLst>
                  <a:ext uri="{FF2B5EF4-FFF2-40B4-BE49-F238E27FC236}">
                    <a16:creationId xmlns:a16="http://schemas.microsoft.com/office/drawing/2014/main" id="{32604C3F-2077-A7D2-9534-754AE01F5337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868816213"/>
                  </p:ext>
                </p:extLst>
              </p:nvPr>
            </p:nvGraphicFramePr>
            <p:xfrm>
              <a:off x="229113" y="2737339"/>
              <a:ext cx="2033442" cy="223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7747">
                      <a:extLst>
                        <a:ext uri="{9D8B030D-6E8A-4147-A177-3AD203B41FA5}">
                          <a16:colId xmlns:a16="http://schemas.microsoft.com/office/drawing/2014/main" val="215306376"/>
                        </a:ext>
                      </a:extLst>
                    </a:gridCol>
                    <a:gridCol w="1515695">
                      <a:extLst>
                        <a:ext uri="{9D8B030D-6E8A-4147-A177-3AD203B41FA5}">
                          <a16:colId xmlns:a16="http://schemas.microsoft.com/office/drawing/2014/main" val="879464118"/>
                        </a:ext>
                      </a:extLst>
                    </a:gridCol>
                  </a:tblGrid>
                  <a:tr h="44640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81720" marR="1080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39" t="-22857" r="-295122" b="-4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# graph</a:t>
                          </a:r>
                          <a:endParaRPr kumimoji="1" lang="ja-JP" altLang="en-US" sz="2400" b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5720" marR="4680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9987910"/>
                      </a:ext>
                    </a:extLst>
                  </a:tr>
                  <a:tr h="44640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81720" marR="1080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39" t="-119444" r="-295122" b="-2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45720" marR="4680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000" t="-119444" r="-833" b="-29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895223"/>
                      </a:ext>
                    </a:extLst>
                  </a:tr>
                  <a:tr h="44640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81720" marR="1080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39" t="-225714" r="-295122" b="-2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45720" marR="4680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000" t="-225714" r="-833" b="-20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2790633"/>
                      </a:ext>
                    </a:extLst>
                  </a:tr>
                  <a:tr h="44640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81720" marR="1080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39" t="-316667" r="-29512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45720" marR="4680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000" t="-316667" r="-83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877952"/>
                      </a:ext>
                    </a:extLst>
                  </a:tr>
                  <a:tr h="44640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81720" marR="1080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39" t="-428571" r="-295122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45720" marR="4680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000" t="-428571" r="-833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0368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A94EDB9-6DA9-2331-5406-F8DDDCDBE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14FD5E7D-7388-69E1-3BB0-F74A2D328C1B}"/>
                  </a:ext>
                </a:extLst>
              </p:cNvPr>
              <p:cNvSpPr/>
              <p:nvPr/>
            </p:nvSpPr>
            <p:spPr>
              <a:xfrm>
                <a:off x="161784" y="1675011"/>
                <a:ext cx="8866970" cy="944345"/>
              </a:xfrm>
              <a:prstGeom prst="rect">
                <a:avLst/>
              </a:prstGeom>
              <a:solidFill>
                <a:srgbClr val="FAFEFF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72000" rIns="180000" bIns="216000" rtlCol="0" anchor="t"/>
              <a:lstStyle/>
              <a:p>
                <a:pPr>
                  <a:lnSpc>
                    <a:spcPct val="110000"/>
                  </a:lnSpc>
                </a:pP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Enumerated and visualized polyhedral graphs for vertex </a:t>
                </a:r>
                <a:b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</a:br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numbers </a:t>
                </a: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𝑛</m:t>
                    </m:r>
                    <m:r>
                      <a:rPr kumimoji="1" lang="en-US" altLang="ja-JP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 = 4, 5, 6, 7</m:t>
                    </m:r>
                  </m:oMath>
                </a14:m>
                <a:r>
                  <a:rPr kumimoji="1" lang="en-US" altLang="ja-JP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14FD5E7D-7388-69E1-3BB0-F74A2D328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84" y="1675011"/>
                <a:ext cx="8866970" cy="944345"/>
              </a:xfrm>
              <a:prstGeom prst="rect">
                <a:avLst/>
              </a:prstGeom>
              <a:blipFill>
                <a:blip r:embed="rId3"/>
                <a:stretch>
                  <a:fillRect l="-428" b="-6494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5CFAF2-C618-848A-003C-B47E036E7E64}"/>
              </a:ext>
            </a:extLst>
          </p:cNvPr>
          <p:cNvSpPr txBox="1"/>
          <p:nvPr/>
        </p:nvSpPr>
        <p:spPr>
          <a:xfrm>
            <a:off x="161784" y="1213346"/>
            <a:ext cx="8866970" cy="461665"/>
          </a:xfrm>
          <a:prstGeom prst="rect">
            <a:avLst/>
          </a:prstGeom>
          <a:solidFill>
            <a:srgbClr val="D5EEFA"/>
          </a:solidFill>
          <a:ln w="28575">
            <a:solidFill>
              <a:schemeClr val="accent1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Achievements so far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A3116DB-BBD1-FB92-4732-9DA8E9057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231" y="2734743"/>
            <a:ext cx="6549102" cy="1484913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F9BDA2C-DEB8-E0BA-3823-8A745F8199BE}"/>
              </a:ext>
            </a:extLst>
          </p:cNvPr>
          <p:cNvSpPr txBox="1"/>
          <p:nvPr/>
        </p:nvSpPr>
        <p:spPr>
          <a:xfrm>
            <a:off x="2403230" y="4379027"/>
            <a:ext cx="4595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https://oeis.org/A000944</a:t>
            </a: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5D40BFE6-B5A0-7A29-E7CA-0CD2E820FF4C}"/>
                  </a:ext>
                </a:extLst>
              </p:cNvPr>
              <p:cNvSpPr/>
              <p:nvPr/>
            </p:nvSpPr>
            <p:spPr>
              <a:xfrm>
                <a:off x="161784" y="5508876"/>
                <a:ext cx="8866970" cy="913701"/>
              </a:xfrm>
              <a:prstGeom prst="rect">
                <a:avLst/>
              </a:prstGeom>
              <a:solidFill>
                <a:srgbClr val="FAFFFE"/>
              </a:solidFill>
              <a:ln w="28575">
                <a:solidFill>
                  <a:srgbClr val="23B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72000" rIns="180000" bIns="216000" rtlCol="0" anchor="t"/>
              <a:lstStyle/>
              <a:p>
                <a:pPr>
                  <a:lnSpc>
                    <a:spcPct val="110000"/>
                  </a:lnSpc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Enumeration for </a:t>
                </a: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𝑛</m:t>
                    </m:r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≥ 8 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has not been completed due to excessive </a:t>
                </a:r>
                <a:b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</a:br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computation time.</a:t>
                </a:r>
                <a:endParaRPr kumimoji="1" lang="ja-JP" altLang="en-US" sz="2400" spc="-3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5D40BFE6-B5A0-7A29-E7CA-0CD2E820FF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84" y="5508876"/>
                <a:ext cx="8866970" cy="913701"/>
              </a:xfrm>
              <a:prstGeom prst="rect">
                <a:avLst/>
              </a:prstGeom>
              <a:blipFill>
                <a:blip r:embed="rId6"/>
                <a:stretch>
                  <a:fillRect l="-428" r="-428" b="-9211"/>
                </a:stretch>
              </a:blipFill>
              <a:ln w="28575">
                <a:solidFill>
                  <a:srgbClr val="23B2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B64F85B-7746-3420-C8F1-EB33665288B4}"/>
              </a:ext>
            </a:extLst>
          </p:cNvPr>
          <p:cNvSpPr txBox="1"/>
          <p:nvPr/>
        </p:nvSpPr>
        <p:spPr>
          <a:xfrm>
            <a:off x="161784" y="5049519"/>
            <a:ext cx="8866970" cy="461665"/>
          </a:xfrm>
          <a:prstGeom prst="rect">
            <a:avLst/>
          </a:prstGeom>
          <a:solidFill>
            <a:srgbClr val="C5E8DE"/>
          </a:solidFill>
          <a:ln w="28575">
            <a:solidFill>
              <a:srgbClr val="23B200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Currently…</a:t>
            </a:r>
          </a:p>
        </p:txBody>
      </p:sp>
    </p:spTree>
    <p:extLst>
      <p:ext uri="{BB962C8B-B14F-4D97-AF65-F5344CB8AC3E}">
        <p14:creationId xmlns:p14="http://schemas.microsoft.com/office/powerpoint/2010/main" val="175040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08F7E3F1-0E8D-C10E-D39C-5D9E8F3CD05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Visualization results for </a:t>
                </a:r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kumimoji="1" lang="ja-JP" altLang="en-US"/>
              </a:p>
            </p:txBody>
          </p:sp>
        </mc:Choice>
        <mc:Fallback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08F7E3F1-0E8D-C10E-D39C-5D9E8F3CD0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4" t="-13462" b="-32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19BC22-9902-9933-C8F1-B09343B5D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pic>
        <p:nvPicPr>
          <p:cNvPr id="10" name="図 9" descr="グラフ, 折れ線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9965B6C-E95C-3B27-834A-52A7E13AB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1" y="1778210"/>
            <a:ext cx="1980000" cy="1980000"/>
          </a:xfrm>
          <a:prstGeom prst="rect">
            <a:avLst/>
          </a:prstGeom>
        </p:spPr>
      </p:pic>
      <p:pic>
        <p:nvPicPr>
          <p:cNvPr id="13" name="図 12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36E4EC8-8D21-BCA1-57A1-135E7CF51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2" y="4453261"/>
            <a:ext cx="1980000" cy="198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41F7262-4D4E-1E0C-0BA0-B510080F7426}"/>
                  </a:ext>
                </a:extLst>
              </p:cNvPr>
              <p:cNvSpPr txBox="1"/>
              <p:nvPr/>
            </p:nvSpPr>
            <p:spPr>
              <a:xfrm>
                <a:off x="292413" y="1213346"/>
                <a:ext cx="1057416" cy="461665"/>
              </a:xfrm>
              <a:prstGeom prst="rect">
                <a:avLst/>
              </a:prstGeom>
              <a:solidFill>
                <a:srgbClr val="D5EEFA"/>
              </a:solidFill>
              <a:ln w="28575">
                <a:solidFill>
                  <a:schemeClr val="accent1"/>
                </a:solidFill>
              </a:ln>
            </p:spPr>
            <p:txBody>
              <a:bodyPr wrap="none" lIns="144000" rtlCol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=4</m:t>
                    </m:r>
                  </m:oMath>
                </a14:m>
                <a:r>
                  <a:rPr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41F7262-4D4E-1E0C-0BA0-B510080F7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13" y="1213346"/>
                <a:ext cx="10574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B76EF1E-C4CF-5C2D-A878-422A1522EB52}"/>
                  </a:ext>
                </a:extLst>
              </p:cNvPr>
              <p:cNvSpPr txBox="1"/>
              <p:nvPr/>
            </p:nvSpPr>
            <p:spPr>
              <a:xfrm>
                <a:off x="292413" y="3882738"/>
                <a:ext cx="1057416" cy="461665"/>
              </a:xfrm>
              <a:prstGeom prst="rect">
                <a:avLst/>
              </a:prstGeom>
              <a:solidFill>
                <a:srgbClr val="D5EEFA"/>
              </a:solidFill>
              <a:ln w="28575">
                <a:solidFill>
                  <a:schemeClr val="accent1"/>
                </a:solidFill>
              </a:ln>
            </p:spPr>
            <p:txBody>
              <a:bodyPr wrap="none" lIns="144000" rtlCol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=5</m:t>
                    </m:r>
                  </m:oMath>
                </a14:m>
                <a:r>
                  <a:rPr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B76EF1E-C4CF-5C2D-A878-422A1522E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13" y="3882738"/>
                <a:ext cx="1057416" cy="461665"/>
              </a:xfrm>
              <a:prstGeom prst="rect">
                <a:avLst/>
              </a:prstGeom>
              <a:blipFill>
                <a:blip r:embed="rId6"/>
                <a:stretch>
                  <a:fillRect t="-7500" r="-8140" b="-20000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図 14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F21BB48-F274-0219-72BA-4147E412AF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411" y="4453261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09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DCF6E504-3FCC-60EA-68DC-224DC1A3F8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Visualization results for </a:t>
                </a:r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endParaRPr kumimoji="1" lang="ja-JP" altLang="en-US"/>
              </a:p>
            </p:txBody>
          </p:sp>
        </mc:Choice>
        <mc:Fallback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DCF6E504-3FCC-60EA-68DC-224DC1A3F8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4" t="-13462" b="-32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FB77B7B-5F01-75FC-794F-DF66B64C4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pic>
        <p:nvPicPr>
          <p:cNvPr id="12" name="図 11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D5D20F4-360D-65CE-A2A9-0575C2831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3" y="4071257"/>
            <a:ext cx="1980000" cy="198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D6686FB6-FB8B-70B0-90AF-9D1C06458296}"/>
                  </a:ext>
                </a:extLst>
              </p:cNvPr>
              <p:cNvSpPr txBox="1"/>
              <p:nvPr/>
            </p:nvSpPr>
            <p:spPr>
              <a:xfrm>
                <a:off x="298969" y="1219985"/>
                <a:ext cx="1057416" cy="461665"/>
              </a:xfrm>
              <a:prstGeom prst="rect">
                <a:avLst/>
              </a:prstGeom>
              <a:solidFill>
                <a:srgbClr val="D5EEFA"/>
              </a:solidFill>
              <a:ln w="28575">
                <a:solidFill>
                  <a:schemeClr val="accent1"/>
                </a:solidFill>
              </a:ln>
            </p:spPr>
            <p:txBody>
              <a:bodyPr wrap="none" lIns="144000" rtlCol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=6</m:t>
                    </m:r>
                  </m:oMath>
                </a14:m>
                <a:r>
                  <a:rPr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D6686FB6-FB8B-70B0-90AF-9D1C06458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9" y="1219985"/>
                <a:ext cx="1057416" cy="461665"/>
              </a:xfrm>
              <a:prstGeom prst="rect">
                <a:avLst/>
              </a:prstGeom>
              <a:blipFill>
                <a:blip r:embed="rId4"/>
                <a:stretch>
                  <a:fillRect t="-7692" r="-6897" b="-23077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図 13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CF3C263-14E0-E100-8552-707FFAF22B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3" y="1772934"/>
            <a:ext cx="1980000" cy="1980000"/>
          </a:xfrm>
          <a:prstGeom prst="rect">
            <a:avLst/>
          </a:prstGeom>
        </p:spPr>
      </p:pic>
      <p:pic>
        <p:nvPicPr>
          <p:cNvPr id="15" name="図 14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0C4908E-8B28-22D8-13E8-875F74E5F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35" y="1772934"/>
            <a:ext cx="1980000" cy="1980000"/>
          </a:xfrm>
          <a:prstGeom prst="rect">
            <a:avLst/>
          </a:prstGeom>
        </p:spPr>
      </p:pic>
      <p:pic>
        <p:nvPicPr>
          <p:cNvPr id="16" name="図 15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A3B702B-75B3-0C22-2646-6D483F286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35" y="1772934"/>
            <a:ext cx="1980000" cy="1980000"/>
          </a:xfrm>
          <a:prstGeom prst="rect">
            <a:avLst/>
          </a:prstGeom>
        </p:spPr>
      </p:pic>
      <p:pic>
        <p:nvPicPr>
          <p:cNvPr id="17" name="図 16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412C5B0-968C-3249-AF38-EB47587018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35" y="1779626"/>
            <a:ext cx="1980000" cy="1980000"/>
          </a:xfrm>
          <a:prstGeom prst="rect">
            <a:avLst/>
          </a:prstGeom>
        </p:spPr>
      </p:pic>
      <p:pic>
        <p:nvPicPr>
          <p:cNvPr id="19" name="図 18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CFF705A-D9BB-A4F0-B028-B40F6F0EF1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35" y="4071257"/>
            <a:ext cx="1980000" cy="1980000"/>
          </a:xfrm>
          <a:prstGeom prst="rect">
            <a:avLst/>
          </a:prstGeom>
        </p:spPr>
      </p:pic>
      <p:pic>
        <p:nvPicPr>
          <p:cNvPr id="21" name="図 20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3799C7C-580B-8D6E-895B-569AAC782B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35" y="4071257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25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E147BE0F-A79E-219E-1FF5-123D185B0B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Visualization results for </a:t>
                </a:r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kumimoji="1" lang="ja-JP" altLang="en-US"/>
              </a:p>
            </p:txBody>
          </p:sp>
        </mc:Choice>
        <mc:Fallback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E147BE0F-A79E-219E-1FF5-123D185B0B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4" t="-13462" b="-32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C55564E-C775-2A79-21D8-31133C08E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8DECB199-9F77-65D1-9C77-F989E872885A}"/>
                  </a:ext>
                </a:extLst>
              </p:cNvPr>
              <p:cNvSpPr txBox="1"/>
              <p:nvPr/>
            </p:nvSpPr>
            <p:spPr>
              <a:xfrm>
                <a:off x="298969" y="1219985"/>
                <a:ext cx="1057416" cy="461665"/>
              </a:xfrm>
              <a:prstGeom prst="rect">
                <a:avLst/>
              </a:prstGeom>
              <a:solidFill>
                <a:srgbClr val="D5EEFA"/>
              </a:solidFill>
              <a:ln w="28575">
                <a:solidFill>
                  <a:schemeClr val="accent1"/>
                </a:solidFill>
              </a:ln>
            </p:spPr>
            <p:txBody>
              <a:bodyPr wrap="none" lIns="144000" rtlCol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=7</m:t>
                    </m:r>
                  </m:oMath>
                </a14:m>
                <a:r>
                  <a:rPr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8DECB199-9F77-65D1-9C77-F989E8728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9" y="1219985"/>
                <a:ext cx="105741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6AA26F7-8570-EA9F-4687-7DF4F5F4E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69" y="1772934"/>
            <a:ext cx="1980000" cy="1980000"/>
          </a:xfrm>
          <a:prstGeom prst="rect">
            <a:avLst/>
          </a:prstGeom>
        </p:spPr>
      </p:pic>
      <p:pic>
        <p:nvPicPr>
          <p:cNvPr id="11" name="図 10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348BA20-96BC-6728-D6A5-1B1867808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969" y="1772934"/>
            <a:ext cx="1980000" cy="1980000"/>
          </a:xfrm>
          <a:prstGeom prst="rect">
            <a:avLst/>
          </a:prstGeom>
        </p:spPr>
      </p:pic>
      <p:pic>
        <p:nvPicPr>
          <p:cNvPr id="13" name="図 12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A2490F8-ACEC-35D8-1093-3CD152AA67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969" y="1772178"/>
            <a:ext cx="1980000" cy="1980000"/>
          </a:xfrm>
          <a:prstGeom prst="rect">
            <a:avLst/>
          </a:prstGeom>
        </p:spPr>
      </p:pic>
      <p:pic>
        <p:nvPicPr>
          <p:cNvPr id="17" name="図 16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9E2B4AB-2B07-DF45-B89B-E7091D066E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69" y="4071257"/>
            <a:ext cx="1980000" cy="1980000"/>
          </a:xfrm>
          <a:prstGeom prst="rect">
            <a:avLst/>
          </a:prstGeom>
        </p:spPr>
      </p:pic>
      <p:pic>
        <p:nvPicPr>
          <p:cNvPr id="19" name="図 18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D7AD48C-78C1-C3D1-C615-4F9B4F1F4D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969" y="4071257"/>
            <a:ext cx="1980000" cy="1980000"/>
          </a:xfrm>
          <a:prstGeom prst="rect">
            <a:avLst/>
          </a:prstGeom>
        </p:spPr>
      </p:pic>
      <p:pic>
        <p:nvPicPr>
          <p:cNvPr id="21" name="図 20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F28DB09-B73D-1601-9FA0-9BB76D40F7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969" y="4070501"/>
            <a:ext cx="1980000" cy="1980000"/>
          </a:xfrm>
          <a:prstGeom prst="rect">
            <a:avLst/>
          </a:prstGeom>
        </p:spPr>
      </p:pic>
      <p:pic>
        <p:nvPicPr>
          <p:cNvPr id="22" name="図 21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0E82A89-813A-88E9-2D7F-4E1212427B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69" y="1772934"/>
            <a:ext cx="1980000" cy="1980000"/>
          </a:xfrm>
          <a:prstGeom prst="rect">
            <a:avLst/>
          </a:prstGeom>
        </p:spPr>
      </p:pic>
      <p:pic>
        <p:nvPicPr>
          <p:cNvPr id="23" name="図 22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5457215-A05E-A3D0-8BF2-EE97E75C4B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69" y="4071257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97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5C8EA-FA84-87D3-437F-B92C20E9C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BD208740-0CF1-ED60-22E0-DFCBB84C2C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Visualization results for </a:t>
                </a:r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kumimoji="1" lang="ja-JP" altLang="en-US"/>
              </a:p>
            </p:txBody>
          </p:sp>
        </mc:Choice>
        <mc:Fallback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BD208740-0CF1-ED60-22E0-DFCBB84C2C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4" t="-13462" b="-32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40BF88-907D-228A-E1ED-C4C669CD4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A9F525F-AA66-9A1E-F2CE-7B3DB0AFF950}"/>
                  </a:ext>
                </a:extLst>
              </p:cNvPr>
              <p:cNvSpPr txBox="1"/>
              <p:nvPr/>
            </p:nvSpPr>
            <p:spPr>
              <a:xfrm>
                <a:off x="298968" y="1219985"/>
                <a:ext cx="2509546" cy="461665"/>
              </a:xfrm>
              <a:prstGeom prst="rect">
                <a:avLst/>
              </a:prstGeom>
              <a:solidFill>
                <a:srgbClr val="D5EEFA"/>
              </a:solidFill>
              <a:ln w="28575">
                <a:solidFill>
                  <a:schemeClr val="accent1"/>
                </a:solidFill>
              </a:ln>
            </p:spPr>
            <p:txBody>
              <a:bodyPr wrap="none" lIns="144000" rtlCol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=7</m:t>
                    </m:r>
                  </m:oMath>
                </a14:m>
                <a:r>
                  <a:rPr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(Continue) </a:t>
                </a:r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A9F525F-AA66-9A1E-F2CE-7B3DB0AF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8" y="1219985"/>
                <a:ext cx="2509546" cy="461665"/>
              </a:xfrm>
              <a:prstGeom prst="rect">
                <a:avLst/>
              </a:prstGeom>
              <a:blipFill>
                <a:blip r:embed="rId3"/>
                <a:stretch>
                  <a:fillRect t="-7692" r="-5473" b="-23077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8EC97593-46E6-23CC-9AAC-991AE4E32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8969" y="1772934"/>
            <a:ext cx="1980000" cy="198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EDB9806-D4ED-DD73-5AAB-A36CB493E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8969" y="1772934"/>
            <a:ext cx="1980000" cy="198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580F72F-02F7-546C-3D35-213DA86C25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969" y="1772178"/>
            <a:ext cx="1980000" cy="19800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160EAFE-0A30-2F82-D107-6921543F23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8969" y="4071257"/>
            <a:ext cx="1980000" cy="198000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9E51ED0F-FD89-B267-F922-0FFE75AE9C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8969" y="4071257"/>
            <a:ext cx="1980000" cy="198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5E4FD7FE-00A2-1E50-795D-375B138339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969" y="4070501"/>
            <a:ext cx="1980000" cy="198000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7B91403E-4603-D6CC-194E-BCD4738EF3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69" y="1772934"/>
            <a:ext cx="1980000" cy="19800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DF960865-3A8F-CE3C-B9F3-06E3C3954F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69" y="4071257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63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AB8EF-B949-E987-1B66-500578BFF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5847FF12-BADB-2212-554C-7E02040F774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Visualization results for </a:t>
                </a:r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kumimoji="1" lang="ja-JP" altLang="en-US"/>
              </a:p>
            </p:txBody>
          </p:sp>
        </mc:Choice>
        <mc:Fallback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5847FF12-BADB-2212-554C-7E02040F77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4" t="-13462" b="-32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57825EE-393B-476E-FF44-6838CE944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06EC28A-C499-772F-C1E1-BB2F6EB8B932}"/>
                  </a:ext>
                </a:extLst>
              </p:cNvPr>
              <p:cNvSpPr txBox="1"/>
              <p:nvPr/>
            </p:nvSpPr>
            <p:spPr>
              <a:xfrm>
                <a:off x="298968" y="1219985"/>
                <a:ext cx="2509546" cy="461665"/>
              </a:xfrm>
              <a:prstGeom prst="rect">
                <a:avLst/>
              </a:prstGeom>
              <a:solidFill>
                <a:srgbClr val="D5EEFA"/>
              </a:solidFill>
              <a:ln w="28575">
                <a:solidFill>
                  <a:schemeClr val="accent1"/>
                </a:solidFill>
              </a:ln>
            </p:spPr>
            <p:txBody>
              <a:bodyPr wrap="none" lIns="144000" rtlCol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=7</m:t>
                    </m:r>
                  </m:oMath>
                </a14:m>
                <a:r>
                  <a:rPr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(Continue) </a:t>
                </a:r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06EC28A-C499-772F-C1E1-BB2F6EB8B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8" y="1219985"/>
                <a:ext cx="2509546" cy="461665"/>
              </a:xfrm>
              <a:prstGeom prst="rect">
                <a:avLst/>
              </a:prstGeom>
              <a:blipFill>
                <a:blip r:embed="rId3"/>
                <a:stretch>
                  <a:fillRect t="-7692" r="-5473" b="-23077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C07D1612-192D-0731-541A-A19640CCC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8969" y="1772934"/>
            <a:ext cx="1980000" cy="198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221AE4C-F268-2842-10D7-92ACB47E8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8969" y="1772934"/>
            <a:ext cx="1980000" cy="198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D7177E10-3638-CC35-8BD4-C994E1E6E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969" y="1772178"/>
            <a:ext cx="1980000" cy="19800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AB39A9A8-0714-14AD-0515-F82EB0F872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8969" y="4071257"/>
            <a:ext cx="1980000" cy="198000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DFB4F194-BADA-7909-C5C2-A62537915E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8969" y="4071257"/>
            <a:ext cx="1980000" cy="198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76ABA1A-6BDD-7253-B058-A58E2D5AD4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969" y="4070501"/>
            <a:ext cx="1980000" cy="198000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933AE8E8-BC6F-E11B-6FD5-CA64D0DCA4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69" y="1772934"/>
            <a:ext cx="1980000" cy="19800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5727522-DC2B-5CA2-EB12-BE0349AE60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69" y="4071257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43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8EB80-45DD-8253-28CE-7B72D1347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7EF87BE1-F481-8676-0225-F50090B776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Visualization results for </a:t>
                </a:r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kumimoji="1" lang="ja-JP" altLang="en-US"/>
              </a:p>
            </p:txBody>
          </p:sp>
        </mc:Choice>
        <mc:Fallback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7EF87BE1-F481-8676-0225-F50090B77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4" t="-13462" b="-32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0DEDCDA-7762-FD38-F68C-2DF5D1EC0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7317244-D013-1AE3-06FD-BC9D39E37E26}"/>
                  </a:ext>
                </a:extLst>
              </p:cNvPr>
              <p:cNvSpPr txBox="1"/>
              <p:nvPr/>
            </p:nvSpPr>
            <p:spPr>
              <a:xfrm>
                <a:off x="298968" y="1219985"/>
                <a:ext cx="2509546" cy="461665"/>
              </a:xfrm>
              <a:prstGeom prst="rect">
                <a:avLst/>
              </a:prstGeom>
              <a:solidFill>
                <a:srgbClr val="D5EEFA"/>
              </a:solidFill>
              <a:ln w="28575">
                <a:solidFill>
                  <a:schemeClr val="accent1"/>
                </a:solidFill>
              </a:ln>
            </p:spPr>
            <p:txBody>
              <a:bodyPr wrap="none" lIns="144000" rtlCol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=7</m:t>
                    </m:r>
                  </m:oMath>
                </a14:m>
                <a:r>
                  <a:rPr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(Continue) </a:t>
                </a:r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7317244-D013-1AE3-06FD-BC9D39E37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8" y="1219985"/>
                <a:ext cx="2509546" cy="461665"/>
              </a:xfrm>
              <a:prstGeom prst="rect">
                <a:avLst/>
              </a:prstGeom>
              <a:blipFill>
                <a:blip r:embed="rId3"/>
                <a:stretch>
                  <a:fillRect t="-7692" r="-5473" b="-23077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5EF2FB32-7FA6-6A2C-E06A-828581F2E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8969" y="1772934"/>
            <a:ext cx="1980000" cy="198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3F7CFA6-6F9B-0E9A-CAAC-56FAB7BEE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8969" y="1772934"/>
            <a:ext cx="1980000" cy="198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D95919B6-FA03-E554-3C7A-F7B44C1D3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969" y="1772178"/>
            <a:ext cx="1980000" cy="19800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D99B07A-A253-3099-0CD4-DC66B24073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8969" y="4071257"/>
            <a:ext cx="1980000" cy="198000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F9BEDF3-8D5F-CEC9-17A6-5BAD26C2F4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8969" y="4071257"/>
            <a:ext cx="1980000" cy="198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3F1C04D-CA75-4EC1-7067-95D36122BF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969" y="4070501"/>
            <a:ext cx="1980000" cy="198000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7D393D96-0247-3B41-41EF-1A176BA00F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69" y="1772934"/>
            <a:ext cx="1980000" cy="19800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21249B5-400D-5D10-DCA6-141F472A97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69" y="4071257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45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8DE50-A62D-B87F-9A00-95A1BAE1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497A4CDE-76C5-72F9-60D8-4C49D26A24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Visualization results for </a:t>
                </a:r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kumimoji="1" lang="ja-JP" altLang="en-US"/>
              </a:p>
            </p:txBody>
          </p:sp>
        </mc:Choice>
        <mc:Fallback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497A4CDE-76C5-72F9-60D8-4C49D26A2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4" t="-13462" b="-32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C8E21A-7D8E-605E-8D2C-CC6F7DD02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9DC7CD5-E965-933F-1800-3CE372C3AC1C}"/>
                  </a:ext>
                </a:extLst>
              </p:cNvPr>
              <p:cNvSpPr txBox="1"/>
              <p:nvPr/>
            </p:nvSpPr>
            <p:spPr>
              <a:xfrm>
                <a:off x="298968" y="1219985"/>
                <a:ext cx="2509546" cy="461665"/>
              </a:xfrm>
              <a:prstGeom prst="rect">
                <a:avLst/>
              </a:prstGeom>
              <a:solidFill>
                <a:srgbClr val="D5EEFA"/>
              </a:solidFill>
              <a:ln w="28575">
                <a:solidFill>
                  <a:schemeClr val="accent1"/>
                </a:solidFill>
              </a:ln>
            </p:spPr>
            <p:txBody>
              <a:bodyPr wrap="none" lIns="144000" rtlCol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=7</m:t>
                    </m:r>
                  </m:oMath>
                </a14:m>
                <a:r>
                  <a:rPr lang="en-US" altLang="ja-JP" sz="2400" dirty="0"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(Continue) </a:t>
                </a:r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9DC7CD5-E965-933F-1800-3CE372C3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8" y="1219985"/>
                <a:ext cx="2509546" cy="461665"/>
              </a:xfrm>
              <a:prstGeom prst="rect">
                <a:avLst/>
              </a:prstGeom>
              <a:blipFill>
                <a:blip r:embed="rId3"/>
                <a:stretch>
                  <a:fillRect t="-7692" r="-5473" b="-23077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E8186757-AF87-F2E9-363E-5C26E569D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8969" y="1772934"/>
            <a:ext cx="1980000" cy="198000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DB63734B-04DB-DA66-BF3B-73B313C7B4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69" y="1772934"/>
            <a:ext cx="1980000" cy="198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71987B37-C232-4F2D-506E-08DD768E2BD9}"/>
                  </a:ext>
                </a:extLst>
              </p:cNvPr>
              <p:cNvSpPr/>
              <p:nvPr/>
            </p:nvSpPr>
            <p:spPr>
              <a:xfrm>
                <a:off x="161784" y="4524282"/>
                <a:ext cx="8866970" cy="1332234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rgbClr val="E63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72000" rIns="180000" bIns="216000" rtlCol="0" anchor="t"/>
              <a:lstStyle/>
              <a:p>
                <a:pPr>
                  <a:lnSpc>
                    <a:spcPct val="110000"/>
                  </a:lnSpc>
                  <a:buClr>
                    <a:schemeClr val="accent3"/>
                  </a:buClr>
                </a:pPr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There are various variations even for </a:t>
                </a: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𝑛</m:t>
                    </m:r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 = 7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.</a:t>
                </a:r>
                <a:endParaRPr kumimoji="1" lang="en-US" altLang="ja-JP" sz="2400" spc="-30" dirty="0">
                  <a:solidFill>
                    <a:srgbClr val="FF0000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buClr>
                    <a:schemeClr val="accent3"/>
                  </a:buClr>
                </a:pPr>
                <a:r>
                  <a:rPr kumimoji="1" lang="ja-JP" altLang="en-US" sz="2400" spc="-30">
                    <a:solidFill>
                      <a:srgbClr val="FF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➡︎</a:t>
                </a:r>
                <a:r>
                  <a:rPr kumimoji="1" lang="en-US" altLang="ja-JP" sz="2400" spc="-30" dirty="0">
                    <a:solidFill>
                      <a:srgbClr val="FF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Would it be reasonable to attempt characterization up to </a:t>
                </a:r>
                <a:b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</a:br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     </a:t>
                </a: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𝑛</m:t>
                    </m:r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 = 7 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for now?</a:t>
                </a:r>
              </a:p>
            </p:txBody>
          </p:sp>
        </mc:Choice>
        <mc:Fallback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71987B37-C232-4F2D-506E-08DD768E2B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84" y="4524282"/>
                <a:ext cx="8866970" cy="1332234"/>
              </a:xfrm>
              <a:prstGeom prst="rect">
                <a:avLst/>
              </a:prstGeom>
              <a:blipFill>
                <a:blip r:embed="rId6"/>
                <a:stretch>
                  <a:fillRect l="-428" b="-5556"/>
                </a:stretch>
              </a:blipFill>
              <a:ln w="28575">
                <a:solidFill>
                  <a:srgbClr val="E6326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63D57B7-11DF-33AF-6A2E-0D61ED8BE556}"/>
              </a:ext>
            </a:extLst>
          </p:cNvPr>
          <p:cNvSpPr txBox="1"/>
          <p:nvPr/>
        </p:nvSpPr>
        <p:spPr>
          <a:xfrm>
            <a:off x="161784" y="4062617"/>
            <a:ext cx="8866970" cy="461665"/>
          </a:xfrm>
          <a:prstGeom prst="rect">
            <a:avLst/>
          </a:prstGeom>
          <a:solidFill>
            <a:srgbClr val="F1CDDB"/>
          </a:solidFill>
          <a:ln w="28575">
            <a:solidFill>
              <a:srgbClr val="E63261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From observations…</a:t>
            </a:r>
          </a:p>
        </p:txBody>
      </p:sp>
    </p:spTree>
    <p:extLst>
      <p:ext uri="{BB962C8B-B14F-4D97-AF65-F5344CB8AC3E}">
        <p14:creationId xmlns:p14="http://schemas.microsoft.com/office/powerpoint/2010/main" val="2720784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兵庫県立大">
      <a:dk1>
        <a:srgbClr val="000000"/>
      </a:dk1>
      <a:lt1>
        <a:srgbClr val="FFFFFF"/>
      </a:lt1>
      <a:dk2>
        <a:srgbClr val="1B1C82"/>
      </a:dk2>
      <a:lt2>
        <a:srgbClr val="FFFDFD"/>
      </a:lt2>
      <a:accent1>
        <a:srgbClr val="1D81E9"/>
      </a:accent1>
      <a:accent2>
        <a:srgbClr val="D5EDFA"/>
      </a:accent2>
      <a:accent3>
        <a:srgbClr val="E5325F"/>
      </a:accent3>
      <a:accent4>
        <a:srgbClr val="F0CCDA"/>
      </a:accent4>
      <a:accent5>
        <a:srgbClr val="23B102"/>
      </a:accent5>
      <a:accent6>
        <a:srgbClr val="C5E8D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7570</TotalTime>
  <Words>315</Words>
  <Application>Microsoft Macintosh PowerPoint</Application>
  <PresentationFormat>画面に合わせる (4:3)</PresentationFormat>
  <Paragraphs>69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游ゴシック</vt:lpstr>
      <vt:lpstr>Arial</vt:lpstr>
      <vt:lpstr>Cambria Math</vt:lpstr>
      <vt:lpstr>Helvetica</vt:lpstr>
      <vt:lpstr>Office テーマ</vt:lpstr>
      <vt:lpstr>Meeting on April 8</vt:lpstr>
      <vt:lpstr>Progress report</vt:lpstr>
      <vt:lpstr>Visualization results for n = 4, 5</vt:lpstr>
      <vt:lpstr>Visualization results for n =6</vt:lpstr>
      <vt:lpstr>Visualization results for n =7</vt:lpstr>
      <vt:lpstr>Visualization results for n =7</vt:lpstr>
      <vt:lpstr>Visualization results for n =7</vt:lpstr>
      <vt:lpstr>Visualization results for n =7</vt:lpstr>
      <vt:lpstr>Visualization results for n =7</vt:lpstr>
      <vt:lpstr>Overview of the program flow</vt:lpstr>
      <vt:lpstr>Simple categorization</vt:lpstr>
      <vt:lpstr>Simple categorization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Takumi SHIOTA</dc:creator>
  <cp:lastModifiedBy>Takumi SHIOTA</cp:lastModifiedBy>
  <cp:revision>214</cp:revision>
  <cp:lastPrinted>2024-11-04T05:49:28Z</cp:lastPrinted>
  <dcterms:created xsi:type="dcterms:W3CDTF">2024-08-23T05:45:55Z</dcterms:created>
  <dcterms:modified xsi:type="dcterms:W3CDTF">2025-04-07T21:04:31Z</dcterms:modified>
</cp:coreProperties>
</file>